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6205A"/>
          </a:solidFill>
          <a:ln w="12700">
            <a:solidFill>
              <a:srgbClr val="16205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2148840"/>
            <a:ext cx="914400" cy="64008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005840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155448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spc="4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ADOPTION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548640" y="205740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spc="4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548640" y="2423160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8895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Up — Building the Case for Investment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48640" y="448056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895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Executive Leadership  •  IT Software Development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406640" y="1097280"/>
            <a:ext cx="164592" cy="164592"/>
          </a:xfrm>
          <a:prstGeom prst="ellipse">
            <a:avLst/>
          </a:prstGeom>
          <a:solidFill>
            <a:srgbClr val="4A90D9">
              <a:alpha val="40000"/>
            </a:srgbClr>
          </a:solidFill>
          <a:ln w="12700">
            <a:solidFill>
              <a:srgbClr val="4A90D9">
                <a:alpha val="40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726680" y="1600200"/>
            <a:ext cx="164592" cy="164592"/>
          </a:xfrm>
          <a:prstGeom prst="ellipse">
            <a:avLst/>
          </a:prstGeom>
          <a:solidFill>
            <a:srgbClr val="4A90D9">
              <a:alpha val="40000"/>
            </a:srgbClr>
          </a:solidFill>
          <a:ln w="12700">
            <a:solidFill>
              <a:srgbClr val="4A90D9">
                <a:alpha val="4000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406640" y="2103120"/>
            <a:ext cx="164592" cy="164592"/>
          </a:xfrm>
          <a:prstGeom prst="ellipse">
            <a:avLst/>
          </a:prstGeom>
          <a:solidFill>
            <a:srgbClr val="4A90D9">
              <a:alpha val="40000"/>
            </a:srgbClr>
          </a:solidFill>
          <a:ln w="12700">
            <a:solidFill>
              <a:srgbClr val="4A90D9">
                <a:alpha val="4000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726680" y="2606040"/>
            <a:ext cx="164592" cy="164592"/>
          </a:xfrm>
          <a:prstGeom prst="ellipse">
            <a:avLst/>
          </a:prstGeom>
          <a:solidFill>
            <a:srgbClr val="4A90D9">
              <a:alpha val="40000"/>
            </a:srgbClr>
          </a:solidFill>
          <a:ln w="12700">
            <a:solidFill>
              <a:srgbClr val="4A90D9">
                <a:alpha val="4000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406640" y="3108960"/>
            <a:ext cx="164592" cy="164592"/>
          </a:xfrm>
          <a:prstGeom prst="ellipse">
            <a:avLst/>
          </a:prstGeom>
          <a:solidFill>
            <a:srgbClr val="4A90D9">
              <a:alpha val="40000"/>
            </a:srgbClr>
          </a:solidFill>
          <a:ln w="12700">
            <a:solidFill>
              <a:srgbClr val="4A90D9">
                <a:alpha val="4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AI — AND WHY NOW?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256032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914400"/>
            <a:ext cx="2560320" cy="59436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100584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02920" y="160020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8x Faster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02920" y="21945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 project effort dropped from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 hours to just 50 hours with AI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200400" y="914400"/>
            <a:ext cx="256032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200400" y="914400"/>
            <a:ext cx="2560320" cy="59436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0" y="100584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337560" y="160020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16x Faster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3337560" y="21945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Maintenance screens reduced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4 hours to 15 minutes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035040" y="914400"/>
            <a:ext cx="256032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035040" y="914400"/>
            <a:ext cx="2560320" cy="594360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100584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172200" y="160020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Edge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6172200" y="21945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Competitors are already adopting AI.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still means falling behind.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457200" y="4663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8895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from our own pilots tells the story — AI is not a future investment, it is a present-day advantage.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RESULTS FROM OUR PILOTS</a:t>
            </a:r>
            <a:endParaRPr lang="en-US" sz="2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8229600" cy="219456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Without AI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A5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 AI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90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Improvement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CC7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E3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Expert Project Delivery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E3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400 hours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E3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 hours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E3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8× faster  |  -87.5% effort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E3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Maintenance Screen Build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E3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hours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E3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minutes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E3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16× faster  |  -94% effort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E3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Standardised AI Process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E3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 hoc / inconsistent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E3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Defined workflow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E3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Repeatable &amp; scalable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1188720" y="3383280"/>
            <a:ext cx="2926080" cy="13716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1188720" y="338328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87.5%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1280160" y="41148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expert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effort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577840" y="3383280"/>
            <a:ext cx="2926080" cy="137160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5577840" y="338328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5669280" y="41148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routine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time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8895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results come from our own team — not vendor projections.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3A59"/>
          </a:solidFill>
          <a:ln w="12700">
            <a:solidFill>
              <a:srgbClr val="2E3A5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OF INACTION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i="1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already generating results. The question is not whether to adopt AI — it's whether we formalise and accelerate, or lose ground.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365760" y="1828800"/>
            <a:ext cx="39319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828800"/>
            <a:ext cx="45720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" y="2176272"/>
            <a:ext cx="256032" cy="25603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1920240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Gap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14400" y="224028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Peers are moving. Every month without a formalised AI standard widens the gap in delivery speed and cost.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754880" y="1828800"/>
            <a:ext cx="39319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828800"/>
            <a:ext cx="45720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608" y="2176272"/>
            <a:ext cx="256032" cy="25603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03520" y="1920240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Compounding Inefficiency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5303520" y="224028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standards, teams default to slow manual processes. 400 hours vs 50 hours — repeated across every project.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365760" y="3246120"/>
            <a:ext cx="39319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365760" y="3246120"/>
            <a:ext cx="45720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593592"/>
            <a:ext cx="256032" cy="25603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14400" y="3337560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 &amp; Morale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914400" y="365760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Developers who learn AI-augmented workflows are more effective and more engaged. Not adopting risks losing top talent.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4754880" y="3246120"/>
            <a:ext cx="39319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754880" y="3246120"/>
            <a:ext cx="45720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608" y="3593592"/>
            <a:ext cx="256032" cy="25603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303520" y="3337560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Ungoverned AI Risk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5303520" y="365760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policy, individuals still use AI — inconsistently and without safeguards. Formalising is safer, not riskier.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AI INITIATIVE — WHAT WE'RE BUILDING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20040" y="868680"/>
            <a:ext cx="2651760" cy="1828800"/>
          </a:xfrm>
          <a:prstGeom prst="rect">
            <a:avLst/>
          </a:prstGeom>
          <a:solidFill>
            <a:srgbClr val="F4F6FB"/>
          </a:solidFill>
          <a:ln w="12700">
            <a:solidFill>
              <a:srgbClr val="E0E6F0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868680"/>
            <a:ext cx="2651760" cy="47548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" y="978408"/>
            <a:ext cx="256032" cy="2560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58952" y="86868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29768" y="1417320"/>
            <a:ext cx="2423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AI literacy programmes for all developers. Consistent understanding of tools, prompting, and responsible use.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200400" y="868680"/>
            <a:ext cx="2651760" cy="1828800"/>
          </a:xfrm>
          <a:prstGeom prst="rect">
            <a:avLst/>
          </a:prstGeom>
          <a:solidFill>
            <a:srgbClr val="F4F6FB"/>
          </a:solidFill>
          <a:ln w="12700">
            <a:solidFill>
              <a:srgbClr val="E0E6F0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7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200400" y="868680"/>
            <a:ext cx="2651760" cy="47548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128" y="978408"/>
            <a:ext cx="256032" cy="25603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639312" y="86868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Standardisation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3310128" y="1417320"/>
            <a:ext cx="2423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AI workflows and best practices. Codified processes that replicate the 15-minute builds and 50-hour projects.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080760" y="868680"/>
            <a:ext cx="2651760" cy="1828800"/>
          </a:xfrm>
          <a:prstGeom prst="rect">
            <a:avLst/>
          </a:prstGeom>
          <a:solidFill>
            <a:srgbClr val="F4F6FB"/>
          </a:solidFill>
          <a:ln w="12700">
            <a:solidFill>
              <a:srgbClr val="E0E6F0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7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080760" y="868680"/>
            <a:ext cx="2651760" cy="47548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978408"/>
            <a:ext cx="256032" cy="25603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519672" y="86868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&amp; Governance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190488" y="1417320"/>
            <a:ext cx="2423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organisational policies on AI use — data handling, acceptable tools, and output validation standards.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320040" y="2880360"/>
            <a:ext cx="2651760" cy="1828800"/>
          </a:xfrm>
          <a:prstGeom prst="rect">
            <a:avLst/>
          </a:prstGeom>
          <a:solidFill>
            <a:srgbClr val="F4F6FB"/>
          </a:solidFill>
          <a:ln w="12700">
            <a:solidFill>
              <a:srgbClr val="E0E6F0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7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320040" y="2880360"/>
            <a:ext cx="2651760" cy="47548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" y="2990088"/>
            <a:ext cx="256032" cy="25603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58952" y="288036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429768" y="3429000"/>
            <a:ext cx="2423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Tracking time saved, quality improvements, and ROI. Making the invisible value of AI visible to leadership.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3200400" y="2880360"/>
            <a:ext cx="2651760" cy="1828800"/>
          </a:xfrm>
          <a:prstGeom prst="rect">
            <a:avLst/>
          </a:prstGeom>
          <a:solidFill>
            <a:srgbClr val="F4F6FB"/>
          </a:solidFill>
          <a:ln w="12700">
            <a:solidFill>
              <a:srgbClr val="E0E6F0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7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200400" y="2880360"/>
            <a:ext cx="2651760" cy="47548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128" y="2990088"/>
            <a:ext cx="256032" cy="25603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639312" y="288036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&amp; Resourcing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3310128" y="3429000"/>
            <a:ext cx="2423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AI champions and clear ownership. Scaling beyond individual effort to team-wide transformation.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6080760" y="2880360"/>
            <a:ext cx="2651760" cy="1828800"/>
          </a:xfrm>
          <a:prstGeom prst="rect">
            <a:avLst/>
          </a:prstGeom>
          <a:solidFill>
            <a:srgbClr val="F4F6FB"/>
          </a:solidFill>
          <a:ln w="12700">
            <a:solidFill>
              <a:srgbClr val="E0E6F0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7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080760" y="2880360"/>
            <a:ext cx="2651760" cy="47548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0488" y="2990088"/>
            <a:ext cx="256032" cy="25603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6519672" y="288036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Alignment</a:t>
            </a:r>
            <a:endParaRPr lang="en-US" sz="1300" dirty="0"/>
          </a:p>
        </p:txBody>
      </p:sp>
      <p:sp>
        <p:nvSpPr>
          <p:cNvPr id="33" name="Text 25"/>
          <p:cNvSpPr/>
          <p:nvPr/>
        </p:nvSpPr>
        <p:spPr>
          <a:xfrm>
            <a:off x="6190488" y="3429000"/>
            <a:ext cx="2423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sponsorship from leadership to signal commitment, unlock resources, and embed AI in company strategy.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WE'RE ASKING FOR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" y="868680"/>
            <a:ext cx="841248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868680"/>
            <a:ext cx="594360" cy="868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868680"/>
            <a:ext cx="594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124712"/>
            <a:ext cx="320040" cy="3200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63040" y="914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Approval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1463040" y="1298448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to formalise tooling, training, and process development. Investment that pays back with every project.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65760" y="1874520"/>
            <a:ext cx="841248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7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65760" y="1874520"/>
            <a:ext cx="594360" cy="868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65760" y="1874520"/>
            <a:ext cx="594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2130552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463040" y="1920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Sponsorship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1463040" y="2304288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leadership endorsement to signal that AI adoption is a company priority, not just a team experiment.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365760" y="2880360"/>
            <a:ext cx="841248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7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65760" y="2880360"/>
            <a:ext cx="594360" cy="868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365760" y="2880360"/>
            <a:ext cx="594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3136392"/>
            <a:ext cx="320040" cy="32004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463040" y="29260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Headcount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1463040" y="3310128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small, empowered AI team with clear ownership to drive standards, training, and continuous improvement.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365760" y="3886200"/>
            <a:ext cx="841248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7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365760" y="3886200"/>
            <a:ext cx="594360" cy="868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365760" y="3886200"/>
            <a:ext cx="594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4142232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463040" y="39319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&amp; Governance Sign-off</a:t>
            </a:r>
            <a:endParaRPr lang="en-US" sz="1350" dirty="0"/>
          </a:p>
        </p:txBody>
      </p:sp>
      <p:sp>
        <p:nvSpPr>
          <p:cNvPr id="27" name="Text 21"/>
          <p:cNvSpPr/>
          <p:nvPr/>
        </p:nvSpPr>
        <p:spPr>
          <a:xfrm>
            <a:off x="1463040" y="4315968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approval of an AI usage policy — formalising what is encouraged, what is permitted, and what is required.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3A59"/>
          </a:solidFill>
          <a:ln w="12700">
            <a:solidFill>
              <a:srgbClr val="2E3A5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ADDRESSING YOUR CONCERNS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" y="822960"/>
            <a:ext cx="8412480" cy="1188720"/>
          </a:xfrm>
          <a:prstGeom prst="rect">
            <a:avLst/>
          </a:prstGeom>
          <a:solidFill>
            <a:srgbClr val="F4F6FB"/>
          </a:solidFill>
          <a:ln w="12700">
            <a:solidFill>
              <a:srgbClr val="E0E6F0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960120"/>
            <a:ext cx="320040" cy="3200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8961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"Isn't this moving too fast?"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417320"/>
            <a:ext cx="274320" cy="2743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14400" y="132588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results come from structured pilots with proven processes. We're not asking to abandon discipline — we're asking to codify it. Standardisation is the opposite of recklessness.</a:t>
            </a:r>
            <a:endParaRPr lang="en-US" sz="1150" dirty="0"/>
          </a:p>
        </p:txBody>
      </p:sp>
      <p:sp>
        <p:nvSpPr>
          <p:cNvPr id="9" name="Shape 5"/>
          <p:cNvSpPr/>
          <p:nvPr/>
        </p:nvSpPr>
        <p:spPr>
          <a:xfrm>
            <a:off x="365760" y="2194560"/>
            <a:ext cx="8412480" cy="1188720"/>
          </a:xfrm>
          <a:prstGeom prst="rect">
            <a:avLst/>
          </a:prstGeom>
          <a:solidFill>
            <a:srgbClr val="F4F6FB"/>
          </a:solidFill>
          <a:ln w="12700">
            <a:solidFill>
              <a:srgbClr val="E0E6F0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331720"/>
            <a:ext cx="320040" cy="32004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14400" y="22677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"Can we just stick to the current pace?"</a:t>
            </a:r>
            <a:endParaRPr lang="en-US" sz="13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2788920"/>
            <a:ext cx="274320" cy="27432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14400" y="269748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week without standards, individuals use AI inconsistently. The 400-hour vs 50-hour gap exists now — the question is whether we capture it intentionally or lose it to chaos.</a:t>
            </a:r>
            <a:endParaRPr lang="en-US" sz="1150" dirty="0"/>
          </a:p>
        </p:txBody>
      </p:sp>
      <p:sp>
        <p:nvSpPr>
          <p:cNvPr id="14" name="Shape 8"/>
          <p:cNvSpPr/>
          <p:nvPr/>
        </p:nvSpPr>
        <p:spPr>
          <a:xfrm>
            <a:off x="365760" y="3566160"/>
            <a:ext cx="8412480" cy="1188720"/>
          </a:xfrm>
          <a:prstGeom prst="rect">
            <a:avLst/>
          </a:prstGeom>
          <a:solidFill>
            <a:srgbClr val="F4F6FB"/>
          </a:solidFill>
          <a:ln w="12700">
            <a:solidFill>
              <a:srgbClr val="E0E6F0"/>
            </a:solidFill>
            <a:prstDash val="solid"/>
          </a:ln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703320"/>
            <a:ext cx="320040" cy="32004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914400" y="3639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about data security and policy risk?"</a:t>
            </a:r>
            <a:endParaRPr lang="en-US" sz="13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4160520"/>
            <a:ext cx="274320" cy="274320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914400" y="406908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E3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governance sign-off we're requesting is specifically designed to answer this. Formalising AI use reduces risk compared to unsanctioned, untracked individual use.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6205A"/>
          </a:solidFill>
          <a:ln w="12700">
            <a:solidFill>
              <a:srgbClr val="16205A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40080"/>
            <a:ext cx="594360" cy="5943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02920" y="128016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02920" y="1810512"/>
            <a:ext cx="822960" cy="54864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1965960"/>
            <a:ext cx="6126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is clear. The results are real. The risk of delay is measurable.</a:t>
            </a:r>
            <a:endParaRPr lang="en-US" sz="14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87752"/>
            <a:ext cx="201168" cy="2011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95528" y="2514600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the budget to scale our AI initiative</a:t>
            </a:r>
            <a:endParaRPr lang="en-US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063240"/>
            <a:ext cx="201168" cy="2011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5528" y="2990088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executive sponsorship to signal company-wide commitment</a:t>
            </a:r>
            <a:endParaRPr lang="en-US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3538728"/>
            <a:ext cx="201168" cy="20116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95528" y="3465576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Authorise dedicated headcount to own and drive AI standards</a:t>
            </a:r>
            <a:endParaRPr lang="en-US" sz="13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4014216"/>
            <a:ext cx="201168" cy="20116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95528" y="3941064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off on the AI governance policy to protect the business</a:t>
            </a:r>
            <a:endParaRPr lang="en-US" sz="1300" dirty="0"/>
          </a:p>
        </p:txBody>
      </p:sp>
      <p:sp>
        <p:nvSpPr>
          <p:cNvPr id="15" name="Text 8"/>
          <p:cNvSpPr/>
          <p:nvPr/>
        </p:nvSpPr>
        <p:spPr>
          <a:xfrm>
            <a:off x="502920" y="466344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8895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Together, we move from pilots to practice — and secure our competitive position.</a:t>
            </a:r>
            <a:endParaRPr lang="en-US" sz="1150" dirty="0"/>
          </a:p>
        </p:txBody>
      </p:sp>
      <p:sp>
        <p:nvSpPr>
          <p:cNvPr id="16" name="Shape 9"/>
          <p:cNvSpPr/>
          <p:nvPr/>
        </p:nvSpPr>
        <p:spPr>
          <a:xfrm>
            <a:off x="7406640" y="1371600"/>
            <a:ext cx="164592" cy="164592"/>
          </a:xfrm>
          <a:prstGeom prst="ellipse">
            <a:avLst/>
          </a:prstGeom>
          <a:solidFill>
            <a:srgbClr val="4A90D9">
              <a:alpha val="40000"/>
            </a:srgbClr>
          </a:solidFill>
          <a:ln w="12700">
            <a:solidFill>
              <a:srgbClr val="4A90D9">
                <a:alpha val="40000"/>
              </a:srgbClr>
            </a:solidFill>
            <a:prstDash val="solid"/>
          </a:ln>
        </p:spPr>
      </p:sp>
      <p:sp>
        <p:nvSpPr>
          <p:cNvPr id="17" name="Shape 10"/>
          <p:cNvSpPr/>
          <p:nvPr/>
        </p:nvSpPr>
        <p:spPr>
          <a:xfrm>
            <a:off x="7726680" y="1874520"/>
            <a:ext cx="164592" cy="164592"/>
          </a:xfrm>
          <a:prstGeom prst="ellipse">
            <a:avLst/>
          </a:prstGeom>
          <a:solidFill>
            <a:srgbClr val="4A90D9">
              <a:alpha val="40000"/>
            </a:srgbClr>
          </a:solidFill>
          <a:ln w="12700">
            <a:solidFill>
              <a:srgbClr val="4A90D9">
                <a:alpha val="40000"/>
              </a:srgbClr>
            </a:solidFill>
            <a:prstDash val="solid"/>
          </a:ln>
        </p:spPr>
      </p:sp>
      <p:sp>
        <p:nvSpPr>
          <p:cNvPr id="18" name="Shape 11"/>
          <p:cNvSpPr/>
          <p:nvPr/>
        </p:nvSpPr>
        <p:spPr>
          <a:xfrm>
            <a:off x="7406640" y="2377440"/>
            <a:ext cx="164592" cy="164592"/>
          </a:xfrm>
          <a:prstGeom prst="ellipse">
            <a:avLst/>
          </a:prstGeom>
          <a:solidFill>
            <a:srgbClr val="4A90D9">
              <a:alpha val="40000"/>
            </a:srgbClr>
          </a:solidFill>
          <a:ln w="12700">
            <a:solidFill>
              <a:srgbClr val="4A90D9">
                <a:alpha val="40000"/>
              </a:srgbClr>
            </a:solidFill>
            <a:prstDash val="solid"/>
          </a:ln>
        </p:spPr>
      </p:sp>
      <p:sp>
        <p:nvSpPr>
          <p:cNvPr id="19" name="Shape 12"/>
          <p:cNvSpPr/>
          <p:nvPr/>
        </p:nvSpPr>
        <p:spPr>
          <a:xfrm>
            <a:off x="7726680" y="2880360"/>
            <a:ext cx="164592" cy="164592"/>
          </a:xfrm>
          <a:prstGeom prst="ellipse">
            <a:avLst/>
          </a:prstGeom>
          <a:solidFill>
            <a:srgbClr val="4A90D9">
              <a:alpha val="40000"/>
            </a:srgbClr>
          </a:solidFill>
          <a:ln w="12700">
            <a:solidFill>
              <a:srgbClr val="4A90D9">
                <a:alpha val="40000"/>
              </a:srgbClr>
            </a:solidFill>
            <a:prstDash val="solid"/>
          </a:ln>
        </p:spPr>
      </p:sp>
      <p:sp>
        <p:nvSpPr>
          <p:cNvPr id="20" name="Shape 13"/>
          <p:cNvSpPr/>
          <p:nvPr/>
        </p:nvSpPr>
        <p:spPr>
          <a:xfrm>
            <a:off x="7406640" y="3383280"/>
            <a:ext cx="164592" cy="164592"/>
          </a:xfrm>
          <a:prstGeom prst="ellipse">
            <a:avLst/>
          </a:prstGeom>
          <a:solidFill>
            <a:srgbClr val="4A90D9">
              <a:alpha val="40000"/>
            </a:srgbClr>
          </a:solidFill>
          <a:ln w="12700">
            <a:solidFill>
              <a:srgbClr val="4A90D9">
                <a:alpha val="4000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Adoption Initiative</dc:title>
  <dc:subject>PptxGenJS Presentation</dc:subject>
  <dc:creator>PptxGenJS</dc:creator>
  <cp:lastModifiedBy>PptxGenJS</cp:lastModifiedBy>
  <cp:revision>1</cp:revision>
  <dcterms:created xsi:type="dcterms:W3CDTF">2026-05-20T14:43:37Z</dcterms:created>
  <dcterms:modified xsi:type="dcterms:W3CDTF">2026-05-20T14:43:37Z</dcterms:modified>
</cp:coreProperties>
</file>